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T Sans Narrow"/>
      <p:regular r:id="rId32"/>
      <p:bold r:id="rId33"/>
    </p:embeddedFont>
    <p:embeddedFont>
      <p:font typeface="Tahoma"/>
      <p:regular r:id="rId34"/>
      <p:bold r:id="rId35"/>
    </p:embeddedFont>
    <p:embeddedFont>
      <p:font typeface="Open Sans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bold.fntdata"/><Relationship Id="rId10" Type="http://schemas.openxmlformats.org/officeDocument/2006/relationships/slide" Target="slides/slide5.xml"/><Relationship Id="rId32" Type="http://schemas.openxmlformats.org/officeDocument/2006/relationships/font" Target="fonts/PTSansNarrow-regular.fntdata"/><Relationship Id="rId13" Type="http://schemas.openxmlformats.org/officeDocument/2006/relationships/slide" Target="slides/slide8.xml"/><Relationship Id="rId35" Type="http://schemas.openxmlformats.org/officeDocument/2006/relationships/font" Target="fonts/Tahoma-bold.fntdata"/><Relationship Id="rId12" Type="http://schemas.openxmlformats.org/officeDocument/2006/relationships/slide" Target="slides/slide7.xml"/><Relationship Id="rId34" Type="http://schemas.openxmlformats.org/officeDocument/2006/relationships/font" Target="fonts/Tahoma-regular.fntdata"/><Relationship Id="rId15" Type="http://schemas.openxmlformats.org/officeDocument/2006/relationships/slide" Target="slides/slide10.xml"/><Relationship Id="rId37" Type="http://schemas.openxmlformats.org/officeDocument/2006/relationships/font" Target="fonts/OpenSans-bold.fntdata"/><Relationship Id="rId14" Type="http://schemas.openxmlformats.org/officeDocument/2006/relationships/slide" Target="slides/slide9.xml"/><Relationship Id="rId36" Type="http://schemas.openxmlformats.org/officeDocument/2006/relationships/font" Target="fonts/OpenSans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Italic.fntdata"/><Relationship Id="rId16" Type="http://schemas.openxmlformats.org/officeDocument/2006/relationships/slide" Target="slides/slide11.xml"/><Relationship Id="rId38" Type="http://schemas.openxmlformats.org/officeDocument/2006/relationships/font" Target="fonts/OpenSans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b776dd8f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b776dd8f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b776dd8f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b776dd8f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b776dd8f5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b776dd8f5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b776dd8f5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b776dd8f5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b776dd8f5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b776dd8f5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b776dd8f5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b776dd8f5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b776dd8f5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b776dd8f5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b776dd8f5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b776dd8f5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b776dd8f5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b776dd8f5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b776dd8f5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b776dd8f5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b7eccc86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b7eccc86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776dd8f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776dd8f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b7eccc86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b7eccc86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b7eccc86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b7eccc86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b776dd8f5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b776dd8f5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b776dd8f5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b776dd8f5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b7eccc86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b7eccc86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b78798a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5b78798a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b776dd8f5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b776dd8f5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b78eca9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b78eca9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b776dd8f5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b776dd8f5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b78eca95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b78eca95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776dd8f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776dd8f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b776dd8f5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5b776dd8f5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5b776dd8f5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5b776dd8f5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b776dd8f5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b776dd8f5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hyperlink" Target="https://esp32.sk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249675"/>
            <a:ext cx="8520600" cy="43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k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TECHNICKÁ UNIVERZITA V KOŠICIACH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sk"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Inteligentné relé s WiFi konektivitou do siete eduroam</a:t>
            </a:r>
            <a:endParaRPr b="1" sz="2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sk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Bakalárska práca</a:t>
            </a:r>
            <a:endParaRPr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sk" sz="20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Martin Chlebovec</a:t>
            </a:r>
            <a:endParaRPr sz="20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sk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Vedúci práce: prof. Ing. Miloš Drutarovský, CSc.</a:t>
            </a:r>
            <a:endParaRPr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sk" sz="16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KEMT FEI TU v Košiciach</a:t>
            </a:r>
            <a:endParaRPr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" y="0"/>
            <a:ext cx="2796300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376748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39950" y="4663225"/>
            <a:ext cx="22272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 </a:t>
            </a:r>
            <a:r>
              <a:rPr b="1" lang="sk">
                <a:latin typeface="Open Sans"/>
                <a:ea typeface="Open Sans"/>
                <a:cs typeface="Open Sans"/>
                <a:sym typeface="Open Sans"/>
              </a:rPr>
              <a:t>Košice 19.6.2019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Generovanie certifikátov - OpenSSL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311700" y="595025"/>
            <a:ext cx="8520600" cy="4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Použitie kryptografického nástroja OpenSSL 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Využitie algoritmu RSA pri generovaní certifikátov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Obojstranná autentizácia (server-klient, klient-server)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Generované typy certifikátov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Certifikát certifikačnej autority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Certifikát webového servera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Certifikát pre klienta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Problémy pri realizácii bakalárskej práce:</a:t>
            </a:r>
            <a:endParaRPr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Problémová implementácia certifikátov generovaných z 1024 bitového kľúča pre ESP32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Riešenie v podobe generovania kľúčov s minimálnou dĺžkou 2048 bitov.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2"/>
          <p:cNvSpPr txBox="1"/>
          <p:nvPr>
            <p:ph idx="12" type="sldNum"/>
          </p:nvPr>
        </p:nvSpPr>
        <p:spPr>
          <a:xfrm>
            <a:off x="8239575" y="4663225"/>
            <a:ext cx="7815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399" y="896375"/>
            <a:ext cx="3125602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5">
            <a:alphaModFix/>
          </a:blip>
          <a:srcRect b="-4112" l="0" r="21247" t="0"/>
          <a:stretch/>
        </p:blipFill>
        <p:spPr>
          <a:xfrm>
            <a:off x="3744000" y="1747225"/>
            <a:ext cx="5400001" cy="163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2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Implementácia certifikátov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311700" y="595025"/>
            <a:ext cx="8520600" cy="44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Windows: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Inštalácia certifikátu certifikačnej autority do Dôveryhodných koreňových certifikačných autorít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Inštalácia klientského certifikátu do Osobných certifikátov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Linux Cent OS: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Nastavenie umiestnení certifikátov do konfiguračného súboru balíka httpd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ESP32: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Implementácia certifikátov do programu a použitie vo funkciách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3"/>
          <p:cNvSpPr txBox="1"/>
          <p:nvPr>
            <p:ph idx="12" type="sldNum"/>
          </p:nvPr>
        </p:nvSpPr>
        <p:spPr>
          <a:xfrm>
            <a:off x="8259550" y="4663225"/>
            <a:ext cx="761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Implementácia certifikátov - prakticky</a:t>
            </a:r>
            <a:endParaRPr/>
          </a:p>
        </p:txBody>
      </p:sp>
      <p:sp>
        <p:nvSpPr>
          <p:cNvPr id="177" name="Google Shape;177;p24"/>
          <p:cNvSpPr txBox="1"/>
          <p:nvPr>
            <p:ph idx="12" type="sldNum"/>
          </p:nvPr>
        </p:nvSpPr>
        <p:spPr>
          <a:xfrm>
            <a:off x="8278172" y="4663225"/>
            <a:ext cx="7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6750" y="1048769"/>
            <a:ext cx="7289023" cy="370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Overenie klienta v praxi - ESP32</a:t>
            </a:r>
            <a:endParaRPr/>
          </a:p>
        </p:txBody>
      </p:sp>
      <p:sp>
        <p:nvSpPr>
          <p:cNvPr id="186" name="Google Shape;186;p25"/>
          <p:cNvSpPr txBox="1"/>
          <p:nvPr>
            <p:ph idx="12" type="sldNum"/>
          </p:nvPr>
        </p:nvSpPr>
        <p:spPr>
          <a:xfrm>
            <a:off x="8245050" y="4663225"/>
            <a:ext cx="776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95869"/>
            <a:ext cx="8839199" cy="265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5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Minimálna schéma, prototyp s ESP32</a:t>
            </a:r>
            <a:endParaRPr/>
          </a:p>
        </p:txBody>
      </p:sp>
      <p:sp>
        <p:nvSpPr>
          <p:cNvPr id="195" name="Google Shape;195;p26"/>
          <p:cNvSpPr txBox="1"/>
          <p:nvPr>
            <p:ph idx="12" type="sldNum"/>
          </p:nvPr>
        </p:nvSpPr>
        <p:spPr>
          <a:xfrm>
            <a:off x="8278172" y="4663225"/>
            <a:ext cx="743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Návrh minimálnej schémy pre samostatný čip ESP32 s napájacou sústavou v prostredí Autodesk Eagle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Implementácia (prepojenie) s komponentami inteligentného relé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Zostavenie prototypu s dokumentáciou (Ing. Slovák PhD. z katedry KEMT)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Využitie samostatného USB-UART FTDI prevodníka pre programovanie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Problémy pri ESP32 DevKitC V4: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Po pripojení napájania čip nenabootuje z dôvodu rovnakých časových konštánt nábehu logických signálov pre BOOT a EN vývod (DOWNLOAD mód)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Riešenie: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Zvýšenie časovej koštanty kondenzátora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Vlastná sekvencia riadiacich signálov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26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</a:t>
            </a:r>
            <a:r>
              <a:rPr lang="sk"/>
              <a:t>rototyp s ESP32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316022" y="4663225"/>
            <a:ext cx="765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312" y="633575"/>
            <a:ext cx="7863526" cy="442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Záver</a:t>
            </a:r>
            <a:endParaRPr/>
          </a:p>
        </p:txBody>
      </p:sp>
      <p:sp>
        <p:nvSpPr>
          <p:cNvPr id="214" name="Google Shape;214;p28"/>
          <p:cNvSpPr txBox="1"/>
          <p:nvPr>
            <p:ph idx="12" type="sldNum"/>
          </p:nvPr>
        </p:nvSpPr>
        <p:spPr>
          <a:xfrm>
            <a:off x="8256100" y="4663225"/>
            <a:ext cx="765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5" name="Google Shape;2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8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Overená funkčnosť pripojenia do siete eduroam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Navrhnutý a odtestovaný systém inteligentného relé s webovým rozhraním spoločne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Generované certifikáty s úspešnou implementáciou pre rôzne operačné systémy a mikrokontróler ESP32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Navrhnutá schéma pre využitie samostatného čipu ESP32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Overená funkčnosť minimálneho zapojenia s prototypom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28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Ďakujem za pozornosť</a:t>
            </a:r>
            <a:endParaRPr/>
          </a:p>
        </p:txBody>
      </p:sp>
      <p:sp>
        <p:nvSpPr>
          <p:cNvPr id="223" name="Google Shape;223;p29"/>
          <p:cNvSpPr txBox="1"/>
          <p:nvPr>
            <p:ph idx="12" type="sldNum"/>
          </p:nvPr>
        </p:nvSpPr>
        <p:spPr>
          <a:xfrm>
            <a:off x="8256100" y="4663225"/>
            <a:ext cx="765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9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Na záver sa chcem poďakovať vedúcemu práce </a:t>
            </a:r>
            <a:r>
              <a:rPr lang="sk" sz="1600">
                <a:latin typeface="Tahoma"/>
                <a:ea typeface="Tahoma"/>
                <a:cs typeface="Tahoma"/>
                <a:sym typeface="Tahoma"/>
              </a:rPr>
              <a:t>prof. Ing. Milošovi Drutarovskému, CSc. za odborné rady a vedenie bakalárskej práce a taktiež odbornému asistentovi Ing. Slovákovi PhD. za konzultáciu v oblasti návrhu elektrotechnických schém a vyhotoveniu prototypu spoločne s projektovou dokumentáciou výrobu plošného spoja a osadením samostatného čipu ESP32.</a:t>
            </a: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Martin Chlebovec			Inteligentné relé s WiFi konektivitou do siete eduroam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6" name="Google Shape;226;p29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1</a:t>
            </a:r>
            <a:endParaRPr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/>
          <p:nvPr/>
        </p:nvSpPr>
        <p:spPr>
          <a:xfrm>
            <a:off x="297450" y="770525"/>
            <a:ext cx="83094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Prečo je v schéme BP (obr. 15) uvedený len jeden kanál s SSR relé?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Minimálna schéma obsahuje minimálne zapojenie, ktoré sa v BP používa. Obsahuje teda zakreslený iba jeden ovládaný kanál pre SSR relé. Druhý kanál nemá žiadnu funkcionalitu, slúži iba ako možná náhrada v prípade poruchy.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225" y="2327400"/>
            <a:ext cx="5467701" cy="27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1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1</a:t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/>
          <p:nvPr/>
        </p:nvSpPr>
        <p:spPr>
          <a:xfrm>
            <a:off x="297450" y="770525"/>
            <a:ext cx="83094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Nech bakalár pri obhajobe vysvetlí činnosť SSR relé (str. 29, 2. odstavec zhora) pri ovládaní riadiacim signálom, z modulu mikropočítača ESP32.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„</a:t>
            </a: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Obvod je zopnutý ak je na tranzistor privedený active-low signál, t.j. log 0, čo vo výsledku aktivuje triak privedením 5V na riadiacu elektródu prostredníctvom tranzistora. Pri log 1 je obvod rozopnutý v dôsledku nepriechodnosti triaku.“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Nedostupná schéma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Zakreslenie z dostupných schém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5" name="Google Shape;245;p31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Zadanie práce a riešená problematika</a:t>
            </a:r>
            <a:endParaRPr/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311700" y="752925"/>
            <a:ext cx="85206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 báze mikropočítača ESP32 navrhnite a otestujte inteligentné relé umožňujúce jeho bezpečné ovládanie prostredníctvom Internetu. Bezpečné ovládanie realizujte použitím vhodného šifrovania komunikácie s inteligentným relé. Programové riešenie vytvorte v jazyku C s využitím platformy Arduino. Navrhnite vhodné využitie architektúry klient-server a demonštrujte jej využitie na typických príkladoch (scenároch) použitia. V rámci experimentov otestujte aj funkčnosť navrhnutého riešenia v školskej sieti eduroam.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Pripojenie vývojovej dosky s čipom ESP32 do siete eduroam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Tvorba webového rozhrania pre Inteligentné relé s programovou logikou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Návrh a realizácia zabezpečenej klient-server architektúry (HTTPS protokol)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Generovanie certifikátov algoritmom RSA nástrojom OpenSSL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Návrh minimálnej schémy s čipom ESP32-WROOM-32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349950" y="4663225"/>
            <a:ext cx="671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/>
        </p:nvSpPr>
        <p:spPr>
          <a:xfrm>
            <a:off x="0" y="4793625"/>
            <a:ext cx="671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1</a:t>
            </a:r>
            <a:endParaRPr/>
          </a:p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2"/>
          <p:cNvSpPr txBox="1"/>
          <p:nvPr/>
        </p:nvSpPr>
        <p:spPr>
          <a:xfrm>
            <a:off x="297450" y="770525"/>
            <a:ext cx="83094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 rotWithShape="1">
          <a:blip r:embed="rId4">
            <a:alphaModFix/>
          </a:blip>
          <a:srcRect b="0" l="5060" r="0" t="0"/>
          <a:stretch/>
        </p:blipFill>
        <p:spPr>
          <a:xfrm>
            <a:off x="0" y="752925"/>
            <a:ext cx="4324350" cy="294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 rotWithShape="1">
          <a:blip r:embed="rId5">
            <a:alphaModFix/>
          </a:blip>
          <a:srcRect b="0" l="0" r="12134" t="0"/>
          <a:stretch/>
        </p:blipFill>
        <p:spPr>
          <a:xfrm>
            <a:off x="4909175" y="896375"/>
            <a:ext cx="423482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1</a:t>
            </a:r>
            <a:endParaRPr/>
          </a:p>
        </p:txBody>
      </p:sp>
      <p:sp>
        <p:nvSpPr>
          <p:cNvPr id="262" name="Google Shape;26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/>
        </p:nvSpPr>
        <p:spPr>
          <a:xfrm>
            <a:off x="297450" y="770525"/>
            <a:ext cx="8309400" cy="4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ká je funkcia diód LED AC_2 a LED_AC?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LED_AC_2 a LED_AC reprezentujú zjednodušené zapojenie svetelného zdroja. Napájacie napätie je 230V striedavých. Pripojenie polarity na vývody sveteleného zdroja je votelitľné.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225" y="2327400"/>
            <a:ext cx="5467701" cy="272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2</a:t>
            </a:r>
            <a:endParaRPr/>
          </a:p>
        </p:txBody>
      </p: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Bolo v prípade offline verzie ovládania inteligentného relé, t.j. prostredníctvom programu Packet Sender, úspešne otestované uvádzané obojsmerné (vzájomné, str. 24) overenie certifikátov?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 prípade offline verzie ovládania inteligentného relé nebolo otestované overenie certifikátmi.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Program som využíval iba na posielanie jednoduchých UDP správ s informáciou pre ovládanie výstupu ESP32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Knižnica AsyncUDP pre ESP32 v súčasnosti nedisponuje funkciami pre implementáciu takéhoto riešenia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3</a:t>
            </a:r>
            <a:endParaRPr/>
          </a:p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Ošetril bakalár a ak áno ako, prípady keď dôjde k nečakanému výpadku napájania inteligentného senzorového uzla na báze ESP32, alebo keď nedôjde ku nadviazaniu spojenia ako na strane senzorového uzla, tak aj na strane klienta?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 prípade vypadnutia spojenia s prístupovým bodom  sa inkrementuje programová premenná, pri určitej hodnote sa vykoná softvérový reštart ESP32 a výstup sa vypne až do nadviazania spojenia, kedy sa opäť synchronizuje s webom a je umožnená jeho zmena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 prípade nedostupnosti webového rozhrania s dostupnosťou konektivity do WiFi nie je táto situácia programovo ošetrená. Relé zotrváva v poslednom známom stave.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 prípade výpadku napájania pre ESP32 sa výstup rozopne a spotrebič je vypnutý.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3</a:t>
            </a:r>
            <a:endParaRPr/>
          </a:p>
        </p:txBody>
      </p:sp>
      <p:sp>
        <p:nvSpPr>
          <p:cNvPr id="290" name="Google Shape;29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6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Vysvetliť riadky: 156.while (client.connected()){..} a 166.String premenna=client.readStringUntil('\n'); Keď cyklus skonči na „client not connected“, čo sa bude diať v nasledujúcom riadku client.readString?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3" name="Google Shape;293;p36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7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48477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88" y="1103400"/>
            <a:ext cx="4581525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7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Otázka 4</a:t>
            </a:r>
            <a:endParaRPr/>
          </a:p>
        </p:txBody>
      </p:sp>
      <p:sp>
        <p:nvSpPr>
          <p:cNvPr id="310" name="Google Shape;31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8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Nech bakalár vysvetlí dôvod prečo sa po každej požiadavke pripája a odpája od servera?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Problémy knižnice WifiClientSecure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Chybovosť, nesprávne návratové kódy pri viacnásobných spojeniach pri jednom pripojení. Z tohto dôvodu je z hľadiska spoľahlivosti lepšie použiť nové pripojenie pri každej požiadavke.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38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Blokový návrh riešenia</a:t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349950" y="4663225"/>
            <a:ext cx="6711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0" y="4793625"/>
            <a:ext cx="671100" cy="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900" y="896375"/>
            <a:ext cx="7917787" cy="404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311700" y="79900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Použité hardvérové prostriedky</a:t>
            </a:r>
            <a:endParaRPr/>
          </a:p>
        </p:txBody>
      </p:sp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709100"/>
            <a:ext cx="8520600" cy="3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 DevKitC V4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ESP32-WROOM-32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I2C modul teploty a vlhkosti vzduchu SHT21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SSR relé modul OMRON G3MB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16"/>
          <p:cNvSpPr txBox="1"/>
          <p:nvPr>
            <p:ph idx="12" type="sldNum"/>
          </p:nvPr>
        </p:nvSpPr>
        <p:spPr>
          <a:xfrm>
            <a:off x="8376650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000" y="150700"/>
            <a:ext cx="3191324" cy="22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425" y="896375"/>
            <a:ext cx="2631525" cy="191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4475" y="2571750"/>
            <a:ext cx="1782950" cy="176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1400" y="2671075"/>
            <a:ext cx="2872226" cy="287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/>
          <p:nvPr>
            <p:ph type="title"/>
          </p:nvPr>
        </p:nvSpPr>
        <p:spPr>
          <a:xfrm>
            <a:off x="311700" y="79900"/>
            <a:ext cx="8520600" cy="6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Použité softvérové prostriedky</a:t>
            </a:r>
            <a:endParaRPr/>
          </a:p>
        </p:txBody>
      </p:sp>
      <p:sp>
        <p:nvSpPr>
          <p:cNvPr id="109" name="Google Shape;109;p17"/>
          <p:cNvSpPr txBox="1"/>
          <p:nvPr>
            <p:ph idx="1" type="body"/>
          </p:nvPr>
        </p:nvSpPr>
        <p:spPr>
          <a:xfrm>
            <a:off x="311700" y="709100"/>
            <a:ext cx="8520600" cy="38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IDE (vývojové prostredie pre jazyk Wiring)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Arduino Core (sada knižníc čipu ESP32 pre jazyk Wiring)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OpenSSL (kryptografický nástroj a knižnica (aj) pre generovanie certifikátov)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Značkovací jazyk HTML, PHP, knižnica jQuery pre tvorbu webového rozhrania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Práca s operačným systémom Windows, nastavenie certifikátov, PacketSender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Práca s operačným systémom Linux Cent OS, použitie nástroja OpenSSL, nastavenie certifikátov, HTTPS spojenia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Autodesk Eagle pre návrh elektrotechnickej schémy prototypu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376650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Sieť eduroam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311700" y="752925"/>
            <a:ext cx="85206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Navrhnutá pre akademickú a výskumnú sféru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Prosebník (Supplikant) pre klienta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Komunikacia cez Autentizátor (AP, switch)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Overovací prvok - RADIUS server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Autentizácia, autorizácia, tarifikácia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Identita, realm používateľov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Poskytovateľ identity, služby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18"/>
          <p:cNvSpPr txBox="1"/>
          <p:nvPr>
            <p:ph idx="12" type="sldNum"/>
          </p:nvPr>
        </p:nvSpPr>
        <p:spPr>
          <a:xfrm>
            <a:off x="8376748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750" y="1104300"/>
            <a:ext cx="3920575" cy="344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Webové rozhranie pre inteligentné relé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311700" y="752925"/>
            <a:ext cx="85206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Programová implementácia v jazyku PHP, funkciami jQuery knižnice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Aktuálny záznam teploty a vlhkosti vzduchu, systémových dát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Softvérové riadenie spínania relé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Automatický režim - spínanie na základe cieľovej, nameranej teploty a hysterézy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Manuálny režim - zapnutie/vypnutie relé na dobu neobmedzenú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Vzdialený reštart ESP32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</a:pPr>
            <a:r>
              <a:rPr lang="sk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Indikátor konektivity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9"/>
          <p:cNvSpPr txBox="1"/>
          <p:nvPr>
            <p:ph idx="12" type="sldNum"/>
          </p:nvPr>
        </p:nvSpPr>
        <p:spPr>
          <a:xfrm>
            <a:off x="8376650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Webové rozhranie pre inteligentné relé</a:t>
            </a:r>
            <a:endParaRPr/>
          </a:p>
        </p:txBody>
      </p:sp>
      <p:sp>
        <p:nvSpPr>
          <p:cNvPr id="137" name="Google Shape;137;p20"/>
          <p:cNvSpPr txBox="1"/>
          <p:nvPr>
            <p:ph idx="12" type="sldNum"/>
          </p:nvPr>
        </p:nvSpPr>
        <p:spPr>
          <a:xfrm>
            <a:off x="8376748" y="4663225"/>
            <a:ext cx="6444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850" y="956463"/>
            <a:ext cx="8226308" cy="36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429450" y="619225"/>
            <a:ext cx="6312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k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https://esp32.sk</a:t>
            </a:r>
            <a:r>
              <a:rPr lang="sk">
                <a:latin typeface="Open Sans"/>
                <a:ea typeface="Open Sans"/>
                <a:cs typeface="Open Sans"/>
                <a:sym typeface="Open Sans"/>
              </a:rPr>
              <a:t> (Prístupné po preukázaní sa klientským certifikátom)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251775" y="455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/>
              <a:t>Prenos dát na web server z ESP32</a:t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222975" y="4663225"/>
            <a:ext cx="798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/</a:t>
            </a:r>
            <a:r>
              <a:rPr b="1" lang="sk" sz="1400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17</a:t>
            </a:r>
            <a:endParaRPr b="1" sz="1400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8" name="Google Shape;14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5778" y="-6"/>
            <a:ext cx="2468229" cy="8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1"/>
          <p:cNvSpPr txBox="1"/>
          <p:nvPr/>
        </p:nvSpPr>
        <p:spPr>
          <a:xfrm>
            <a:off x="297450" y="770525"/>
            <a:ext cx="8309400" cy="38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Zapuzdrenie dát do dopytu na cieľový .php súbor GET metódou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subor.php	?teplota=20.35&amp;vlhkost=60.89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sk" sz="24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 - znak pre požiadavku (request)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b="1" lang="sk" sz="2400">
                <a:latin typeface="Times New Roman"/>
                <a:ea typeface="Times New Roman"/>
                <a:cs typeface="Times New Roman"/>
                <a:sym typeface="Times New Roman"/>
              </a:rPr>
              <a:t>&amp;</a:t>
            </a: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 - oddeľovač viacerých hodnôt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Spracovanie dát serverovým jazykom PHP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Uloženie dát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Vykonanie logiky inteligentného relé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Vyčítanie stavu relé prostredníctvom prečítania .txt súboru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Orezanie HTTP hlavičky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sk" sz="1800">
                <a:latin typeface="Times New Roman"/>
                <a:ea typeface="Times New Roman"/>
                <a:cs typeface="Times New Roman"/>
                <a:sym typeface="Times New Roman"/>
              </a:rPr>
              <a:t>Prečítanie a aplikovanie stavu premennou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8413" y="1519975"/>
            <a:ext cx="269557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39950" y="4663225"/>
            <a:ext cx="6444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">
                <a:latin typeface="Open Sans"/>
                <a:ea typeface="Open Sans"/>
                <a:cs typeface="Open Sans"/>
                <a:sym typeface="Open Sans"/>
              </a:rPr>
              <a:t>2019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